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2" r:id="rId2"/>
    <p:sldId id="343" r:id="rId3"/>
    <p:sldId id="434" r:id="rId4"/>
    <p:sldId id="346" r:id="rId5"/>
    <p:sldId id="433" r:id="rId6"/>
    <p:sldId id="435" r:id="rId7"/>
    <p:sldId id="436" r:id="rId8"/>
    <p:sldId id="438" r:id="rId9"/>
    <p:sldId id="437" r:id="rId10"/>
    <p:sldId id="439" r:id="rId11"/>
    <p:sldId id="440" r:id="rId12"/>
    <p:sldId id="441" r:id="rId13"/>
    <p:sldId id="442" r:id="rId14"/>
    <p:sldId id="443" r:id="rId15"/>
    <p:sldId id="445" r:id="rId16"/>
    <p:sldId id="444" r:id="rId17"/>
    <p:sldId id="446" r:id="rId18"/>
    <p:sldId id="450" r:id="rId19"/>
    <p:sldId id="448" r:id="rId20"/>
    <p:sldId id="449" r:id="rId21"/>
    <p:sldId id="451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C9E"/>
    <a:srgbClr val="170311"/>
    <a:srgbClr val="160411"/>
    <a:srgbClr val="AD4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53086-F4D7-4A2B-A459-C4B0BBBB46E3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A73B5-8F09-43DE-B15B-FED96D73F4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902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3ED94-8038-4C27-A303-03D40C8FBE1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1DB57-20AE-4F0B-B9D7-F3CE5FBF9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59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DB57-20AE-4F0B-B9D7-F3CE5FBF9E2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46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94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2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30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4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49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28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6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0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4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B4AB-1B37-40BD-BA4A-89093792FFF8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FE59-CC4E-41C8-AE41-347ACA93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9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1" y="1004952"/>
            <a:ext cx="9269165" cy="521254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-127556" y="5990604"/>
            <a:ext cx="9361040" cy="9667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08520" y="836712"/>
            <a:ext cx="9361040" cy="336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/>
          <p:cNvGrpSpPr/>
          <p:nvPr/>
        </p:nvGrpSpPr>
        <p:grpSpPr>
          <a:xfrm>
            <a:off x="-127556" y="49967"/>
            <a:ext cx="9271558" cy="6863947"/>
            <a:chOff x="-1" y="-607"/>
            <a:chExt cx="9144002" cy="6863947"/>
          </a:xfrm>
        </p:grpSpPr>
        <p:sp>
          <p:nvSpPr>
            <p:cNvPr id="11" name="Rectangle 10"/>
            <p:cNvSpPr/>
            <p:nvPr/>
          </p:nvSpPr>
          <p:spPr>
            <a:xfrm>
              <a:off x="0" y="4128"/>
              <a:ext cx="3563888" cy="277017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" y="2774300"/>
              <a:ext cx="1781943" cy="1309399"/>
            </a:xfrm>
            <a:prstGeom prst="rect">
              <a:avLst/>
            </a:prstGeom>
            <a:solidFill>
              <a:schemeClr val="accent5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81942" y="2774300"/>
              <a:ext cx="1781943" cy="1309399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" y="4083699"/>
              <a:ext cx="683567" cy="2774301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3568" y="4083699"/>
              <a:ext cx="2880320" cy="277964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63889" y="1268760"/>
              <a:ext cx="929864" cy="282027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63885" y="4089039"/>
              <a:ext cx="936107" cy="78012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63886" y="4869160"/>
              <a:ext cx="936110" cy="1988840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52719" y="0"/>
              <a:ext cx="1364608" cy="1268760"/>
            </a:xfrm>
            <a:prstGeom prst="rect">
              <a:avLst/>
            </a:prstGeom>
            <a:solidFill>
              <a:schemeClr val="accent5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3752" y="1268760"/>
              <a:ext cx="417335" cy="2880321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3752" y="4149081"/>
              <a:ext cx="1950456" cy="1512167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93752" y="5654125"/>
              <a:ext cx="1950456" cy="1203875"/>
            </a:xfrm>
            <a:prstGeom prst="rect">
              <a:avLst/>
            </a:prstGeom>
            <a:solidFill>
              <a:schemeClr val="accent5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11087" y="1268760"/>
              <a:ext cx="1533121" cy="2880321"/>
            </a:xfrm>
            <a:prstGeom prst="rect">
              <a:avLst/>
            </a:prstGeom>
            <a:solidFill>
              <a:schemeClr val="accent5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7327" y="0"/>
              <a:ext cx="323902" cy="126463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41229" y="4128"/>
              <a:ext cx="1202979" cy="1264631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44208" y="-607"/>
              <a:ext cx="2699792" cy="126523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44208" y="1264633"/>
              <a:ext cx="2699792" cy="1012240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44208" y="2276872"/>
              <a:ext cx="1224136" cy="4586468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68344" y="2718438"/>
              <a:ext cx="737829" cy="2935687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68344" y="5654126"/>
              <a:ext cx="1475657" cy="120387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06172" y="2678899"/>
              <a:ext cx="737828" cy="2975226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14277" y="2276872"/>
            <a:ext cx="8856984" cy="1470025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ucrosiaUPC" panose="02020603050405020304" pitchFamily="18" charset="-34"/>
              </a:rPr>
              <a:t>Russie : un retour réussi sur la scène agricole mondiale</a:t>
            </a:r>
            <a:endParaRPr lang="fr-FR" sz="2800" b="1" dirty="0">
              <a:solidFill>
                <a:schemeClr val="bg1"/>
              </a:solidFill>
              <a:latin typeface="Gill Sans MT" panose="020B0502020104020203" pitchFamily="34" charset="0"/>
              <a:cs typeface="EucrosiaUPC" panose="02020603050405020304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68345" y="2276873"/>
            <a:ext cx="1475656" cy="44156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2019" y="3459967"/>
            <a:ext cx="6400800" cy="67163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Gill Sans MT" panose="020B0502020104020203" pitchFamily="34" charset="0"/>
                <a:cs typeface="EucrosiaUPC" panose="02020603050405020304" pitchFamily="18" charset="-34"/>
              </a:rPr>
              <a:t>L’agriculture comme vecteur de puissance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  <a:cs typeface="EucrosiaUPC" panose="02020603050405020304" pitchFamily="18" charset="-34"/>
            </a:endParaRPr>
          </a:p>
        </p:txBody>
      </p:sp>
      <p:sp>
        <p:nvSpPr>
          <p:cNvPr id="35" name="Sous-titre 2"/>
          <p:cNvSpPr txBox="1">
            <a:spLocks/>
          </p:cNvSpPr>
          <p:nvPr/>
        </p:nvSpPr>
        <p:spPr>
          <a:xfrm>
            <a:off x="1352564" y="4346215"/>
            <a:ext cx="6400800" cy="671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 smtClean="0">
                <a:solidFill>
                  <a:schemeClr val="bg1"/>
                </a:solidFill>
                <a:latin typeface="Gill Sans MT" panose="020B0502020104020203" pitchFamily="34" charset="0"/>
                <a:cs typeface="EucrosiaUPC" panose="02020603050405020304" pitchFamily="18" charset="-34"/>
              </a:rPr>
              <a:t>Présenté par Quentin MATHIEU</a:t>
            </a:r>
            <a:endParaRPr lang="fr-FR" sz="2000" i="1" dirty="0">
              <a:solidFill>
                <a:schemeClr val="bg1"/>
              </a:solidFill>
              <a:latin typeface="Gill Sans MT" panose="020B0502020104020203" pitchFamily="34" charset="0"/>
              <a:cs typeface="EucrosiaUPC" panose="02020603050405020304" pitchFamily="18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08520" y="5654125"/>
            <a:ext cx="9361040" cy="336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5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I) Héritage soviétique et développement agricole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7" y="1385965"/>
            <a:ext cx="8597821" cy="54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6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II) Une balance agroalimentaire déficitaire, et les conséquences de l’embargo commercial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" y="1772815"/>
            <a:ext cx="9135892" cy="42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II) Une balance agroalimentaire déficitaire, et les conséquences de l’embargo commercial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5" y="1772816"/>
            <a:ext cx="9157431" cy="51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II) Une balance agroalimentaire déficitaire, et les conséquences de l’embargo commercial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0910"/>
            <a:ext cx="9238118" cy="46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II) Une balance agroalimentaire déficitaire, et les conséquences de l’embargo commercial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391124"/>
            <a:ext cx="8604448" cy="54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II) Une balance agroalimentaire déficitaire, et les conséquences de l’embargo commercial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9" y="1399355"/>
            <a:ext cx="8618913" cy="545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II) Une balance agroalimentaire déficitaire, et les conséquences de l’embargo commercial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8" y="1391072"/>
            <a:ext cx="8414268" cy="535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1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II) Une balance agroalimentaire déficitaire, et les conséquences de l’embargo commercial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" y="2064715"/>
            <a:ext cx="9162256" cy="480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51" y="1386579"/>
            <a:ext cx="3837904" cy="7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écurité alimentaire… et nationalisme ? 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91072"/>
            <a:ext cx="8367747" cy="54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Conclusion : Avenir et perspectives de l’agriculture Russe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2" y="1391073"/>
            <a:ext cx="8589798" cy="546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9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>
                <a:latin typeface="Gill Sans MT" panose="020B0502020104020203" pitchFamily="34" charset="0"/>
              </a:rPr>
              <a:t>Fonction : Chargé de Missions / Economiste</a:t>
            </a:r>
          </a:p>
          <a:p>
            <a:pPr algn="just"/>
            <a:endParaRPr lang="fr-FR" dirty="0">
              <a:latin typeface="Gill Sans MT" panose="020B0502020104020203" pitchFamily="34" charset="0"/>
            </a:endParaRPr>
          </a:p>
          <a:p>
            <a:pPr algn="just"/>
            <a:r>
              <a:rPr lang="fr-FR" dirty="0" smtClean="0">
                <a:latin typeface="Gill Sans MT" panose="020B0502020104020203" pitchFamily="34" charset="0"/>
              </a:rPr>
              <a:t>Entreprise : Assemblée Permanente des Chambres d’agriculture (APCA)</a:t>
            </a:r>
          </a:p>
          <a:p>
            <a:pPr marL="0" indent="0" algn="just">
              <a:buNone/>
            </a:pPr>
            <a:endParaRPr lang="fr-FR" dirty="0" smtClean="0">
              <a:latin typeface="Gill Sans MT" panose="020B0502020104020203" pitchFamily="34" charset="0"/>
            </a:endParaRPr>
          </a:p>
          <a:p>
            <a:pPr algn="just"/>
            <a:r>
              <a:rPr lang="fr-FR" dirty="0" smtClean="0">
                <a:latin typeface="Gill Sans MT" panose="020B0502020104020203" pitchFamily="34" charset="0"/>
              </a:rPr>
              <a:t>Contact : </a:t>
            </a:r>
            <a:r>
              <a:rPr lang="fr-FR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quentin.mathieu@apca.chambagri.fr</a:t>
            </a:r>
            <a:endParaRPr lang="fr-FR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14400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Présentation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850"/>
            <a:ext cx="2847975" cy="15811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56100"/>
            <a:ext cx="5363747" cy="58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Conclusion : Avenir et perspectives de l’agriculture Russe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653260"/>
            <a:ext cx="3204739" cy="320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" y="1391072"/>
            <a:ext cx="2626486" cy="1749896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1" y="4338300"/>
            <a:ext cx="5619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2" y="3140968"/>
            <a:ext cx="2652295" cy="1224136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" y="5789707"/>
            <a:ext cx="5812767" cy="10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394302"/>
            <a:ext cx="3338896" cy="22243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45" y="1871944"/>
            <a:ext cx="3175490" cy="21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71400"/>
            <a:ext cx="10085431" cy="7053211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1583" y="214736"/>
            <a:ext cx="9036496" cy="7703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Merci pour votre attention !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Introduction</a:t>
            </a:r>
            <a:endParaRPr lang="fr-FR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3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1470025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I) 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Héritage soviétique et développement agricole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937"/>
            <a:ext cx="9144000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I) Héritage soviétique et développement agricole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391070"/>
            <a:ext cx="8856984" cy="560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I) Héritage soviétique et développement agricole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6431"/>
            <a:ext cx="8136904" cy="51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3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I) Héritage soviétique et développement agricole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5" y="1556792"/>
            <a:ext cx="7920880" cy="504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6444208" y="4365104"/>
            <a:ext cx="0" cy="100811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666859" y="4365104"/>
            <a:ext cx="4777349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6275361" y="4231940"/>
            <a:ext cx="288032" cy="266328"/>
          </a:xfrm>
          <a:prstGeom prst="ellipse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I) Héritage soviétique et développement agricole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6" y="1484784"/>
            <a:ext cx="8442553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62256" cy="914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687"/>
            <a:ext cx="9036496" cy="7703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I) Héritage soviétique et développement agricole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461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6503640" y="3920480"/>
            <a:ext cx="457200" cy="1956792"/>
            <a:chOff x="6503640" y="3920480"/>
            <a:chExt cx="457200" cy="1956792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6732240" y="4365104"/>
              <a:ext cx="0" cy="1512168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6503640" y="3920480"/>
              <a:ext cx="457200" cy="457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5220072" y="4293096"/>
            <a:ext cx="1643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Embargo + chute prix du pétrole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8570</TotalTime>
  <Words>215</Words>
  <Application>Microsoft Office PowerPoint</Application>
  <PresentationFormat>Affichage à l'écran (4:3)</PresentationFormat>
  <Paragraphs>30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Russie : un retour réussi sur la scène agricole mondiale</vt:lpstr>
      <vt:lpstr>Présentation</vt:lpstr>
      <vt:lpstr>Présentation PowerPoint</vt:lpstr>
      <vt:lpstr>I) Héritage soviétique et développement agricole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MATHIEU</dc:creator>
  <cp:lastModifiedBy>Anonyme</cp:lastModifiedBy>
  <cp:revision>419</cp:revision>
  <cp:lastPrinted>2019-11-20T12:51:20Z</cp:lastPrinted>
  <dcterms:created xsi:type="dcterms:W3CDTF">2017-03-22T09:54:59Z</dcterms:created>
  <dcterms:modified xsi:type="dcterms:W3CDTF">2019-11-20T13:18:33Z</dcterms:modified>
</cp:coreProperties>
</file>